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294D-BCF4-4831-B9EA-D36EDF9F0837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E07B-3234-4155-947B-30C63D1B2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3583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0" algn="l"/>
                <a:tab pos="7086600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Aerial Photograph Habitat Classification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b="1" i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Purpose/Objective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To classify, delineate, and digitize boundaries for key estuarine habitats using high resolution infrared aerial photographs and spatial software (ERDAS Imagine and ESRI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ArcGIS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).  When repeated over time, changes to estuarine habitat can be quantified.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1550" y="1577340"/>
            <a:ext cx="7181850" cy="4518660"/>
            <a:chOff x="819150" y="1882140"/>
            <a:chExt cx="7181850" cy="4518660"/>
          </a:xfrm>
        </p:grpSpPr>
        <p:pic>
          <p:nvPicPr>
            <p:cNvPr id="5" name="Picture 4" descr="Dec09_SupervisedClass2"/>
            <p:cNvPicPr/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819150" y="1882140"/>
              <a:ext cx="3524250" cy="4518660"/>
            </a:xfrm>
            <a:prstGeom prst="rect">
              <a:avLst/>
            </a:prstGeom>
            <a:noFill/>
          </p:spPr>
        </p:pic>
        <p:pic>
          <p:nvPicPr>
            <p:cNvPr id="6" name="Picture 5" descr="Mar20_classfication"/>
            <p:cNvPicPr/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476750" y="1905000"/>
              <a:ext cx="3524250" cy="4495800"/>
            </a:xfrm>
            <a:prstGeom prst="rect">
              <a:avLst/>
            </a:prstGeom>
            <a:noFill/>
          </p:spPr>
        </p:pic>
        <p:pic>
          <p:nvPicPr>
            <p:cNvPr id="7" name="Picture 6" descr="legend"/>
            <p:cNvPicPr/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229350" y="1893570"/>
              <a:ext cx="1756410" cy="1078230"/>
            </a:xfrm>
            <a:prstGeom prst="rect">
              <a:avLst/>
            </a:prstGeom>
            <a:noFill/>
          </p:spPr>
        </p:pic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4476750" y="1905000"/>
              <a:ext cx="3505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March 2010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(post restoration)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838200" y="1905000"/>
              <a:ext cx="35052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December 2009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(post restoration)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257800" y="122872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Considerations for Aerial Photographs:</a:t>
            </a:r>
          </a:p>
          <a:p>
            <a:pPr>
              <a:buFontTx/>
              <a:buChar char="-"/>
              <a:tabLst>
                <a:tab pos="0" algn="l"/>
              </a:tabLst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False color infrared or 4-band</a:t>
            </a:r>
          </a:p>
          <a:p>
            <a:pPr>
              <a:buFontTx/>
              <a:buChar char="-"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High resolution </a:t>
            </a:r>
          </a:p>
          <a:p>
            <a:pPr>
              <a:buFontTx/>
              <a:buChar char="-"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Taken during peak vegetation growth</a:t>
            </a:r>
          </a:p>
          <a:p>
            <a:pPr>
              <a:buFontTx/>
              <a:buChar char="-"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Taken during low tide</a:t>
            </a:r>
          </a:p>
        </p:txBody>
      </p:sp>
      <p:pic>
        <p:nvPicPr>
          <p:cNvPr id="5" name="Picture 4" descr="Aug2010_C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130290"/>
            <a:ext cx="2027671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Nisqually Delta, WA</a:t>
            </a:r>
          </a:p>
          <a:p>
            <a:r>
              <a:rPr lang="en-US" dirty="0" smtClean="0"/>
              <a:t>August 8,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saic_mask_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905375" cy="6858001"/>
          </a:xfrm>
          <a:prstGeom prst="rect">
            <a:avLst/>
          </a:prstGeom>
          <a:noFill/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876800" y="143470"/>
            <a:ext cx="426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Image Preparation - Masking:</a:t>
            </a:r>
          </a:p>
          <a:p>
            <a:pPr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Create a polygon mask over your area of interest to reduce spectral variability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2" descr="mosaic_mask_output_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876800" cy="5049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486400" y="685800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Image Preparation - </a:t>
            </a:r>
            <a:r>
              <a:rPr lang="en-US" b="1" i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Resampling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(optional):</a:t>
            </a:r>
          </a:p>
          <a:p>
            <a:pPr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Reduce class confusion by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resampling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high resolution imagery to a courser resolution (i.e. size of a vegetation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quadrat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).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 eaLnBrk="0" hangingPunct="0">
              <a:buFontTx/>
              <a:buAutoNum type="arabicPeriod"/>
              <a:tabLst>
                <a:tab pos="0" algn="l"/>
              </a:tabLst>
              <a:defRPr/>
            </a:pP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 descr="P1010422.JPG"/>
          <p:cNvPicPr>
            <a:picLocks noChangeAspect="1"/>
          </p:cNvPicPr>
          <p:nvPr/>
        </p:nvPicPr>
        <p:blipFill>
          <a:blip r:embed="rId2" cstate="print"/>
          <a:srcRect l="34167" t="7072" r="28333" b="26316"/>
          <a:stretch>
            <a:fillRect/>
          </a:stretch>
        </p:blipFill>
        <p:spPr>
          <a:xfrm>
            <a:off x="228600" y="685800"/>
            <a:ext cx="5105400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791200"/>
            <a:ext cx="401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1 pixel = 0.5m x 0.5m vegetation </a:t>
            </a:r>
            <a:r>
              <a:rPr lang="en-US" i="1" dirty="0" err="1" smtClean="0">
                <a:solidFill>
                  <a:schemeClr val="bg1"/>
                </a:solidFill>
                <a:latin typeface="Calibri" pitchFamily="34" charset="0"/>
              </a:rPr>
              <a:t>quadrat</a:t>
            </a:r>
            <a:endParaRPr 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super_class_crop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6858000"/>
          </a:xfrm>
          <a:prstGeom prst="rect">
            <a:avLst/>
          </a:prstGeom>
          <a:noFill/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400800" y="122872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Unsupervised Classification (1</a:t>
            </a:r>
            <a:r>
              <a:rPr lang="en-US" b="1" i="1" baseline="30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method):</a:t>
            </a:r>
          </a:p>
          <a:p>
            <a:pPr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Let ERDAS Imagine group pixels in categories automatically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per_1_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6858000"/>
          </a:xfrm>
          <a:prstGeom prst="rect">
            <a:avLst/>
          </a:prstGeom>
          <a:noFill/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400800" y="122872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Supervised Classification (2nd method):</a:t>
            </a:r>
          </a:p>
          <a:p>
            <a:pPr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Manually create training sites throughout the imagery for each class. 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M_Veg_20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997" y="838200"/>
            <a:ext cx="7743203" cy="5793866"/>
          </a:xfrm>
          <a:prstGeom prst="rect">
            <a:avLst/>
          </a:prstGeom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15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Ground -</a:t>
            </a:r>
            <a:r>
              <a:rPr lang="en-US" b="1" i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truthing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Check classifications against real ground conditions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06" y="1145877"/>
            <a:ext cx="4379421" cy="4652963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206" y="1145878"/>
            <a:ext cx="4396400" cy="4656138"/>
          </a:xfrm>
          <a:prstGeom prst="rect">
            <a:avLst/>
          </a:prstGeom>
          <a:noFill/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596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Classification Smoothing (optional):</a:t>
            </a:r>
          </a:p>
          <a:p>
            <a:pPr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Reduce salt and pepper effects and improve overall appearance of your images.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228600" indent="-228600" eaLnBrk="0" hangingPunct="0">
              <a:buFontTx/>
              <a:buAutoNum type="arabicPeriod"/>
              <a:tabLst>
                <a:tab pos="0" algn="l"/>
              </a:tabLst>
              <a:defRPr/>
            </a:pP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30" y="1150189"/>
            <a:ext cx="816570" cy="36933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Before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510" y="1143000"/>
            <a:ext cx="672364" cy="36933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After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isq_Aug_2010_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81600" cy="690140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81600" y="1524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i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 a detailed, </a:t>
            </a:r>
            <a:r>
              <a:rPr lang="en-US" i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pdf</a:t>
            </a:r>
            <a:r>
              <a:rPr lang="en-US" i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version of these methods, use the link on the right to download the </a:t>
            </a:r>
            <a:r>
              <a:rPr lang="en-US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Aerial Photograph Habitat Classification </a:t>
            </a:r>
            <a:r>
              <a:rPr lang="en-US" b="1" i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SOP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233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USGS BRD WERC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sfbeadmin</dc:creator>
  <cp:lastModifiedBy>sfbeadmin</cp:lastModifiedBy>
  <cp:revision>12</cp:revision>
  <dcterms:created xsi:type="dcterms:W3CDTF">2012-01-20T22:55:50Z</dcterms:created>
  <dcterms:modified xsi:type="dcterms:W3CDTF">2012-02-09T19:37:13Z</dcterms:modified>
</cp:coreProperties>
</file>